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Layouts/slideLayout3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289" r:id="rId2"/>
    <p:sldId id="262" r:id="rId3"/>
    <p:sldId id="302" r:id="rId4"/>
    <p:sldId id="315" r:id="rId5"/>
    <p:sldId id="314" r:id="rId6"/>
    <p:sldId id="316" r:id="rId7"/>
    <p:sldId id="31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A7C"/>
    <a:srgbClr val="000000"/>
    <a:srgbClr val="419BD3"/>
    <a:srgbClr val="009ACE"/>
    <a:srgbClr val="E4F2F8"/>
    <a:srgbClr val="D1E7EF"/>
    <a:srgbClr val="BFE0EE"/>
    <a:srgbClr val="C00D1E"/>
    <a:srgbClr val="838383"/>
    <a:srgbClr val="9292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1"/>
    <p:restoredTop sz="84565" autoAdjust="0"/>
  </p:normalViewPr>
  <p:slideViewPr>
    <p:cSldViewPr snapToGrid="0" snapToObjects="1">
      <p:cViewPr varScale="1">
        <p:scale>
          <a:sx n="100" d="100"/>
          <a:sy n="100" d="100"/>
        </p:scale>
        <p:origin x="13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7" d="100"/>
          <a:sy n="157" d="100"/>
        </p:scale>
        <p:origin x="5640" y="1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17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1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027AE7-EBBA-3B46-A62D-A1FCCBD82C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A06565-0B3A-F54D-A0F8-00B9C7B200E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31DBD-9FD6-6A45-9ABB-BCA8406B2010}" type="datetimeFigureOut">
              <a:rPr lang="en-US" smtClean="0"/>
              <a:t>6/25/23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696465-4202-D948-9244-A3AA3C3692F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4214B0-EA45-EE40-AB13-4AA29EA130F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7E7C5F-33A9-AC45-8974-CE26FF22D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2883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E4AA41-EF54-314A-80EC-C2E05FA693EE}" type="datetimeFigureOut">
              <a:rPr lang="en-US" smtClean="0"/>
              <a:t>6/25/23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234C94-B050-584A-A843-DB9969545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202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66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979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327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072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5868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246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E4EA7E-1DB2-EC43-8BF6-7C9408FCE687}"/>
              </a:ext>
            </a:extLst>
          </p:cNvPr>
          <p:cNvSpPr txBox="1"/>
          <p:nvPr userDrawn="1"/>
        </p:nvSpPr>
        <p:spPr>
          <a:xfrm>
            <a:off x="11245174" y="6310009"/>
            <a:ext cx="5836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94000DE4-E59E-D941-A73A-4F15C03D18BA}" type="slidenum">
              <a:rPr lang="en-US" sz="1400" b="0" i="0" smtClean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algn="r"/>
              <a:t>‹#›</a:t>
            </a:fld>
            <a:endParaRPr lang="en-US" sz="1400" b="0" i="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A975DF16-5712-5B4F-83C4-2C7B0C150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3603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09225A-8E8C-C14A-8BB7-A675BDF75A5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841770"/>
            <a:ext cx="11360359" cy="434502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>
                <a:solidFill>
                  <a:srgbClr val="838383"/>
                </a:solidFill>
              </a:defRPr>
            </a:lvl2pPr>
            <a:lvl3pPr>
              <a:defRPr sz="1600">
                <a:solidFill>
                  <a:srgbClr val="838383"/>
                </a:solidFill>
              </a:defRPr>
            </a:lvl3pPr>
            <a:lvl4pPr>
              <a:defRPr sz="1400">
                <a:solidFill>
                  <a:srgbClr val="838383"/>
                </a:solidFill>
              </a:defRPr>
            </a:lvl4pPr>
            <a:lvl5pPr>
              <a:defRPr sz="1400">
                <a:solidFill>
                  <a:srgbClr val="83838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2422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AA5899-5BCF-B446-A5F3-24E28B55DA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6F5AF-E384-F145-8613-F28E65705F97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050FBA-E366-5946-9789-3C67C925F7EE}"/>
              </a:ext>
            </a:extLst>
          </p:cNvPr>
          <p:cNvSpPr/>
          <p:nvPr userDrawn="1"/>
        </p:nvSpPr>
        <p:spPr>
          <a:xfrm>
            <a:off x="0" y="0"/>
            <a:ext cx="12192000" cy="3242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105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-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889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-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7012C31-4F3B-413A-A98A-486D408D72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15439"/>
            <a:ext cx="6619875" cy="590931"/>
          </a:xfrm>
        </p:spPr>
        <p:txBody>
          <a:bodyPr wrap="square" lIns="0" anchor="t" anchorCtr="0">
            <a:sp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1321841"/>
            <a:ext cx="6619875" cy="397032"/>
          </a:xfrm>
        </p:spPr>
        <p:txBody>
          <a:bodyPr wrap="square" lIns="0">
            <a:sp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CA080-78C5-4619-8034-58D59B56A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18025" y="6356350"/>
            <a:ext cx="31559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[FOOTER TEXT GOES HERE]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024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A2E7FE-C0CB-8A49-BB89-B8B0F4AE6B09}"/>
              </a:ext>
            </a:extLst>
          </p:cNvPr>
          <p:cNvSpPr/>
          <p:nvPr userDrawn="1"/>
        </p:nvSpPr>
        <p:spPr>
          <a:xfrm>
            <a:off x="0" y="0"/>
            <a:ext cx="2055377" cy="6846725"/>
          </a:xfrm>
          <a:prstGeom prst="rect">
            <a:avLst/>
          </a:prstGeom>
          <a:solidFill>
            <a:srgbClr val="00B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7012C31-4F3B-413A-A98A-486D408D72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37" t="7433" r="37" b="2066"/>
          <a:stretch/>
        </p:blipFill>
        <p:spPr>
          <a:xfrm>
            <a:off x="1905005" y="8092"/>
            <a:ext cx="10286995" cy="68467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314093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29988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5842EC-47B6-134C-A69F-A19DDE80BCBF}"/>
              </a:ext>
            </a:extLst>
          </p:cNvPr>
          <p:cNvSpPr/>
          <p:nvPr userDrawn="1"/>
        </p:nvSpPr>
        <p:spPr>
          <a:xfrm>
            <a:off x="1865888" y="3183"/>
            <a:ext cx="10326112" cy="255761"/>
          </a:xfrm>
          <a:prstGeom prst="rect">
            <a:avLst/>
          </a:prstGeom>
          <a:solidFill>
            <a:srgbClr val="00B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347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Section Divider-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1F31C49-C0D7-204F-8E26-925085D346BF}"/>
              </a:ext>
            </a:extLst>
          </p:cNvPr>
          <p:cNvSpPr/>
          <p:nvPr userDrawn="1"/>
        </p:nvSpPr>
        <p:spPr>
          <a:xfrm>
            <a:off x="0" y="0"/>
            <a:ext cx="2905041" cy="6857998"/>
          </a:xfrm>
          <a:prstGeom prst="rect">
            <a:avLst/>
          </a:prstGeom>
          <a:solidFill>
            <a:srgbClr val="A13F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563" t="7127" r="13759"/>
          <a:stretch/>
        </p:blipFill>
        <p:spPr>
          <a:xfrm>
            <a:off x="2827360" y="0"/>
            <a:ext cx="936464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902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-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824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A9F179-20F8-A64C-9AF4-48C4EC39F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3603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AB2A6-A7B6-E342-912C-107D9BB81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5727" y="1825625"/>
            <a:ext cx="113603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5BE687-0F05-F848-8D8D-351C6D44A0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10312"/>
            <a:ext cx="3155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D16F5AF-E384-F145-8613-F28E65705F9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551438D-2267-B84B-B0A9-82777966F6E8}"/>
              </a:ext>
            </a:extLst>
          </p:cNvPr>
          <p:cNvSpPr/>
          <p:nvPr/>
        </p:nvSpPr>
        <p:spPr>
          <a:xfrm>
            <a:off x="0" y="0"/>
            <a:ext cx="12192000" cy="181669"/>
          </a:xfrm>
          <a:prstGeom prst="rect">
            <a:avLst/>
          </a:prstGeom>
          <a:solidFill>
            <a:srgbClr val="005A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4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6" r:id="rId3"/>
    <p:sldLayoutId id="2147483672" r:id="rId4"/>
    <p:sldLayoutId id="2147483673" r:id="rId5"/>
    <p:sldLayoutId id="2147483674" r:id="rId6"/>
    <p:sldLayoutId id="2147483675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15A7C"/>
          </a:solidFill>
          <a:latin typeface="Roboto Slab" pitchFamily="2" charset="0"/>
          <a:ea typeface="Roboto Slab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i="0" kern="1200">
          <a:solidFill>
            <a:srgbClr val="343741"/>
          </a:solidFill>
          <a:latin typeface="Open Sans Semibold" panose="020B0606030504020204" pitchFamily="34" charset="0"/>
          <a:ea typeface="Open Sans Semibold" panose="020B0606030504020204" pitchFamily="34" charset="0"/>
          <a:cs typeface="Open Sans Semibold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2">
            <a:extLst>
              <a:ext uri="{FF2B5EF4-FFF2-40B4-BE49-F238E27FC236}">
                <a16:creationId xmlns:a16="http://schemas.microsoft.com/office/drawing/2014/main" id="{04957794-55F9-3769-EB78-361ABBD6AA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anchor="b">
            <a:normAutofit/>
          </a:bodyPr>
          <a:lstStyle/>
          <a:p>
            <a:r>
              <a:rPr lang="en-US" dirty="0"/>
              <a:t>JNCIS-ENT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3FBFBEAA-A8B9-6495-92A4-2025DFF860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7073900" cy="1655762"/>
          </a:xfrm>
        </p:spPr>
        <p:txBody>
          <a:bodyPr>
            <a:normAutofit/>
          </a:bodyPr>
          <a:lstStyle/>
          <a:p>
            <a:r>
              <a:rPr lang="en-US" b="0" dirty="0"/>
              <a:t>Intermediate System to Intermediate System (IS-IS)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72F6CC-FA65-1BBE-9469-1B7F27669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10312"/>
            <a:ext cx="3155486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3D1C561-8755-4204-8855-F23ADD78FEEF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305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4C1B5B9-01D7-BB48-8947-D12C18194C11}"/>
              </a:ext>
            </a:extLst>
          </p:cNvPr>
          <p:cNvSpPr/>
          <p:nvPr/>
        </p:nvSpPr>
        <p:spPr>
          <a:xfrm>
            <a:off x="0" y="3448685"/>
            <a:ext cx="12192000" cy="110247"/>
          </a:xfrm>
          <a:prstGeom prst="rect">
            <a:avLst/>
          </a:prstGeom>
          <a:solidFill>
            <a:srgbClr val="009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EC3C17-94E3-EA47-8FF7-22232238AF61}"/>
              </a:ext>
            </a:extLst>
          </p:cNvPr>
          <p:cNvSpPr txBox="1"/>
          <p:nvPr/>
        </p:nvSpPr>
        <p:spPr>
          <a:xfrm>
            <a:off x="2812913" y="3715846"/>
            <a:ext cx="8199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Configuring interfaces and protocols for IS-IS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7A32C12-4B0D-2F4B-8A35-F4F47BAB4D03}"/>
              </a:ext>
            </a:extLst>
          </p:cNvPr>
          <p:cNvSpPr/>
          <p:nvPr/>
        </p:nvSpPr>
        <p:spPr>
          <a:xfrm>
            <a:off x="0" y="-17090"/>
            <a:ext cx="12192000" cy="6160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338D507-3451-954E-A9EC-0EB6DFFE9EB7}"/>
              </a:ext>
            </a:extLst>
          </p:cNvPr>
          <p:cNvSpPr/>
          <p:nvPr/>
        </p:nvSpPr>
        <p:spPr>
          <a:xfrm>
            <a:off x="401262" y="2482270"/>
            <a:ext cx="1985297" cy="1985297"/>
          </a:xfrm>
          <a:prstGeom prst="ellipse">
            <a:avLst/>
          </a:prstGeom>
          <a:solidFill>
            <a:srgbClr val="009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3B179AA-C775-B743-89F9-9CEED84C7A53}"/>
              </a:ext>
            </a:extLst>
          </p:cNvPr>
          <p:cNvSpPr/>
          <p:nvPr/>
        </p:nvSpPr>
        <p:spPr>
          <a:xfrm>
            <a:off x="403036" y="2813199"/>
            <a:ext cx="198352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b="1" cap="all" dirty="0">
                <a:solidFill>
                  <a:schemeClr val="bg1"/>
                </a:solidFill>
                <a:latin typeface="Roboto Slab" pitchFamily="2" charset="0"/>
                <a:ea typeface="Roboto Slab" pitchFamily="2" charset="0"/>
                <a:cs typeface="Open Sans Semibold" panose="020B0606030504020204" pitchFamily="34" charset="0"/>
              </a:rPr>
              <a:t>5</a:t>
            </a:r>
            <a:endParaRPr lang="en-US" sz="6000" b="1" cap="all" dirty="0">
              <a:solidFill>
                <a:schemeClr val="bg1"/>
              </a:solidFill>
              <a:latin typeface="Roboto Slab" pitchFamily="2" charset="0"/>
              <a:ea typeface="Roboto Slab" pitchFamily="2" charset="0"/>
              <a:cs typeface="Open Sans Semibold" panose="020B0606030504020204" pitchFamily="34" charset="0"/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A1F96139-5015-294A-8C10-A591543DB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6559" y="2695074"/>
            <a:ext cx="9805441" cy="863858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rgbClr val="009ACE"/>
                </a:solidFill>
              </a:rPr>
              <a:t>Configuring IS-IS</a:t>
            </a:r>
          </a:p>
        </p:txBody>
      </p:sp>
    </p:spTree>
    <p:extLst>
      <p:ext uri="{BB962C8B-B14F-4D97-AF65-F5344CB8AC3E}">
        <p14:creationId xmlns:p14="http://schemas.microsoft.com/office/powerpoint/2010/main" val="808595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Configuration Requirements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690688"/>
            <a:ext cx="9125899" cy="4064069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Loopback ISO family and NET address configured</a:t>
            </a:r>
          </a:p>
          <a:p>
            <a:pPr lvl="1"/>
            <a:r>
              <a:rPr lang="en-US" dirty="0"/>
              <a:t>At least 1 NET address is needed for setting the System ID for IS-IS, Juniper recommends using the loopback interface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ISO protocol family on logical interfaces running IS-IS</a:t>
            </a:r>
          </a:p>
          <a:p>
            <a:pPr lvl="1"/>
            <a:r>
              <a:rPr lang="en-US" dirty="0"/>
              <a:t>No NET/NSAP address needed on individual interfaces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IS-IS protocol configuration with interfaces to run IS-IS</a:t>
            </a:r>
          </a:p>
          <a:p>
            <a:pPr lvl="1"/>
            <a:r>
              <a:rPr lang="en-US" dirty="0"/>
              <a:t>Individual interfaces may be configured to send L1 or L2 or both L1/L2 PDUs</a:t>
            </a:r>
          </a:p>
          <a:p>
            <a:pPr lvl="1"/>
            <a:r>
              <a:rPr lang="en-US" dirty="0"/>
              <a:t>L1/L2 is the default configuration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u="sng" dirty="0"/>
              <a:t>On SRXs</a:t>
            </a:r>
            <a:r>
              <a:rPr lang="en-US" dirty="0"/>
              <a:t> ISO family forwarding mode must be set to packet-based</a:t>
            </a:r>
          </a:p>
          <a:p>
            <a:pPr lvl="1"/>
            <a:r>
              <a:rPr lang="en-US" dirty="0"/>
              <a:t>Even if the MPLS family forwarding mode is set to packet-based, the ISO family forwarding mode is set separately</a:t>
            </a:r>
          </a:p>
        </p:txBody>
      </p:sp>
    </p:spTree>
    <p:extLst>
      <p:ext uri="{BB962C8B-B14F-4D97-AF65-F5344CB8AC3E}">
        <p14:creationId xmlns:p14="http://schemas.microsoft.com/office/powerpoint/2010/main" val="2786165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1. Loopback ISO NET Address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690689"/>
            <a:ext cx="11342325" cy="823911"/>
          </a:xfrm>
        </p:spPr>
        <p:txBody>
          <a:bodyPr>
            <a:normAutofit/>
          </a:bodyPr>
          <a:lstStyle/>
          <a:p>
            <a:r>
              <a:rPr lang="en-US" dirty="0"/>
              <a:t>Any interface may be used to supply a NET address for the System ID for IS-IS though using the Loopback interface is recommended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F3DE79-80D2-BABF-220D-B13247E747D7}"/>
              </a:ext>
            </a:extLst>
          </p:cNvPr>
          <p:cNvSpPr txBox="1"/>
          <p:nvPr/>
        </p:nvSpPr>
        <p:spPr>
          <a:xfrm>
            <a:off x="405727" y="2345637"/>
            <a:ext cx="10209264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[edit interfaces lo0]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ben@R1# show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description "Loopback 0";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unit 0 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family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inet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 address 10.2.2.2/32;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family iso 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address 49.0000.0100.0200.2002.00;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set interfaces lo0 description "Loopback 0"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set interfaces lo0 unit 0 family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inet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address 10.2.2.2/32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set interfaces lo0 unit 0 family iso address 49.0001.0100.0200.2002.00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330216-37D6-9318-4C86-B3423CF20A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0182" y="2514600"/>
            <a:ext cx="4171950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117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2. ISO Family on Logical Interfaces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F3DE79-80D2-BABF-220D-B13247E747D7}"/>
              </a:ext>
            </a:extLst>
          </p:cNvPr>
          <p:cNvSpPr txBox="1"/>
          <p:nvPr/>
        </p:nvSpPr>
        <p:spPr>
          <a:xfrm>
            <a:off x="405725" y="1582340"/>
            <a:ext cx="5995075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[edit interfaces ge-0/0/4]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ben@R1# show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per-unit-scheduler;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vlan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-tagging;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mtu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1950;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unit 3905 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description “IS-IS tagged interface";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vlan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-id 3905;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family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inet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address 10.0.21.2/30;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family iso;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E0E369-FD14-C5D2-8C9E-7A6D3EA9E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6892" y="1860895"/>
            <a:ext cx="4171950" cy="2619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E47B70F-52B0-DD20-E14B-2AA7313656E7}"/>
              </a:ext>
            </a:extLst>
          </p:cNvPr>
          <p:cNvSpPr txBox="1"/>
          <p:nvPr/>
        </p:nvSpPr>
        <p:spPr>
          <a:xfrm>
            <a:off x="405725" y="5432471"/>
            <a:ext cx="783949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set interfaces ge-0/0/4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vlan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-tagging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set interfaces ge-0/0/4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mtu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1950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set interfaces ge-0/0/4 unit 3905 description “IS-IS tagged interface"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set interfaces ge-0/0/4 unit 3905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vlan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-id 3905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set interfaces ge-0/0/4 unit 3905 family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inet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address 10.8.26.201/30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set interfaces ge-0/0/4 unit 3905 family iso</a:t>
            </a:r>
          </a:p>
        </p:txBody>
      </p:sp>
    </p:spTree>
    <p:extLst>
      <p:ext uri="{BB962C8B-B14F-4D97-AF65-F5344CB8AC3E}">
        <p14:creationId xmlns:p14="http://schemas.microsoft.com/office/powerpoint/2010/main" val="3475545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3. IS-IS protocol configuration 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690689"/>
            <a:ext cx="11342325" cy="823911"/>
          </a:xfrm>
        </p:spPr>
        <p:txBody>
          <a:bodyPr>
            <a:normAutofit/>
          </a:bodyPr>
          <a:lstStyle/>
          <a:p>
            <a:r>
              <a:rPr lang="en-US" dirty="0"/>
              <a:t>If a NET address was configured on the loopback interface, no NET address needed on the logical interfaces running IS-IS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F3DE79-80D2-BABF-220D-B13247E747D7}"/>
              </a:ext>
            </a:extLst>
          </p:cNvPr>
          <p:cNvSpPr txBox="1"/>
          <p:nvPr/>
        </p:nvSpPr>
        <p:spPr>
          <a:xfrm>
            <a:off x="405725" y="2391499"/>
            <a:ext cx="6442336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[edit protocols]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ben@R1# show 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isis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level 2 disable;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interface ge-0/0/4.3905;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interface ge-0/0/0.0;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interface ge-0/0/1.0;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interface lo0.0;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reference-bandwidth 1000g;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set protocols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isis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level 2 disable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set protocols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isis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interface ge-0/0/4.3905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set protocols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isis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interface ge-0/0/0.0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set protocols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isis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interface ge-0/0/1.0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set protocols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isis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interface lo0.0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set protocols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isis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reference-bandwidth 1000g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D7C1FA-7689-52A2-EC81-7E1B27879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0182" y="2870471"/>
            <a:ext cx="4171950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8177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4. SRX Forwarding Mode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690689"/>
            <a:ext cx="11342325" cy="1638920"/>
          </a:xfrm>
        </p:spPr>
        <p:txBody>
          <a:bodyPr>
            <a:normAutofit/>
          </a:bodyPr>
          <a:lstStyle/>
          <a:p>
            <a:r>
              <a:rPr lang="en-US" dirty="0"/>
              <a:t>Since SRXs are firewall devices by design, the default forwarding mode is flow-mode</a:t>
            </a:r>
          </a:p>
          <a:p>
            <a:pPr lvl="1"/>
            <a:r>
              <a:rPr lang="en-US" dirty="0"/>
              <a:t>This will drop all traffic if an interface is not assigned to a security zone</a:t>
            </a:r>
          </a:p>
          <a:p>
            <a:pPr lvl="1"/>
            <a:r>
              <a:rPr lang="en-US" dirty="0"/>
              <a:t>Most devices running IS-IS will be functioning as routers rather than stateful firewalls and thus should have the forwarding mode set to packet-based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F3DE79-80D2-BABF-220D-B13247E747D7}"/>
              </a:ext>
            </a:extLst>
          </p:cNvPr>
          <p:cNvSpPr txBox="1"/>
          <p:nvPr/>
        </p:nvSpPr>
        <p:spPr>
          <a:xfrm>
            <a:off x="405725" y="2631143"/>
            <a:ext cx="10596891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[edit security]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ben@R1# show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forwarding-options 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family 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mpls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mode packet-based;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iso 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mode packet-based;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FF2E8B-AF91-0187-E2FD-38EA956BD4CA}"/>
              </a:ext>
            </a:extLst>
          </p:cNvPr>
          <p:cNvSpPr txBox="1"/>
          <p:nvPr/>
        </p:nvSpPr>
        <p:spPr>
          <a:xfrm>
            <a:off x="405724" y="6315795"/>
            <a:ext cx="873744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set security forwarding-options family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mpls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mode packet-based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set security forwarding-options family iso mode packet-based</a:t>
            </a:r>
          </a:p>
        </p:txBody>
      </p:sp>
    </p:spTree>
    <p:extLst>
      <p:ext uri="{BB962C8B-B14F-4D97-AF65-F5344CB8AC3E}">
        <p14:creationId xmlns:p14="http://schemas.microsoft.com/office/powerpoint/2010/main" val="1826163176"/>
      </p:ext>
    </p:extLst>
  </p:cSld>
  <p:clrMapOvr>
    <a:masterClrMapping/>
  </p:clrMapOvr>
</p:sld>
</file>

<file path=ppt/theme/theme1.xml><?xml version="1.0" encoding="utf-8"?>
<a:theme xmlns:a="http://schemas.openxmlformats.org/drawingml/2006/main" name="InfoSec Institute">
  <a:themeElements>
    <a:clrScheme name="InfoSec Institute 1">
      <a:dk1>
        <a:srgbClr val="333641"/>
      </a:dk1>
      <a:lt1>
        <a:srgbClr val="FFFFFF"/>
      </a:lt1>
      <a:dk2>
        <a:srgbClr val="858891"/>
      </a:dk2>
      <a:lt2>
        <a:srgbClr val="F0F2F1"/>
      </a:lt2>
      <a:accent1>
        <a:srgbClr val="00A4B8"/>
      </a:accent1>
      <a:accent2>
        <a:srgbClr val="58B846"/>
      </a:accent2>
      <a:accent3>
        <a:srgbClr val="FFD500"/>
      </a:accent3>
      <a:accent4>
        <a:srgbClr val="F58025"/>
      </a:accent4>
      <a:accent5>
        <a:srgbClr val="00A780"/>
      </a:accent5>
      <a:accent6>
        <a:srgbClr val="A2228E"/>
      </a:accent6>
      <a:hlink>
        <a:srgbClr val="005A7C"/>
      </a:hlink>
      <a:folHlink>
        <a:srgbClr val="00A4B8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foSec Institute" id="{D0BA2A61-823F-DB45-9D22-8E45F7A1409F}" vid="{1161D25B-A639-B744-B661-5060476BF35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5EC4FAED17FD4FA002B715A7CB3129" ma:contentTypeVersion="19" ma:contentTypeDescription="Create a new document." ma:contentTypeScope="" ma:versionID="0f295b4eaac5758ed5fac4959b75d881">
  <xsd:schema xmlns:xsd="http://www.w3.org/2001/XMLSchema" xmlns:xs="http://www.w3.org/2001/XMLSchema" xmlns:p="http://schemas.microsoft.com/office/2006/metadata/properties" xmlns:ns2="92e4be8c-5aca-45ec-8e17-deab1f90d7c8" xmlns:ns3="92b31412-8c8f-44f1-a883-141cef3f34cc" targetNamespace="http://schemas.microsoft.com/office/2006/metadata/properties" ma:root="true" ma:fieldsID="57dd884e41ecc57e715e77a3a1c4b2cc" ns2:_="" ns3:_="">
    <xsd:import namespace="92e4be8c-5aca-45ec-8e17-deab1f90d7c8"/>
    <xsd:import namespace="92b31412-8c8f-44f1-a883-141cef3f34c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Duration" minOccurs="0"/>
                <xsd:element ref="ns3:MediaLengthInSeconds" minOccurs="0"/>
                <xsd:element ref="ns3:MediaServiceLocation" minOccurs="0"/>
                <xsd:element ref="ns3:lcf76f155ced4ddcb4097134ff3c332f" minOccurs="0"/>
                <xsd:element ref="ns2:TaxCatchAll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e4be8c-5aca-45ec-8e17-deab1f90d7c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795d2f5-1cbf-45cb-9409-0dc909a94953}" ma:internalName="TaxCatchAll" ma:showField="CatchAllData" ma:web="92e4be8c-5aca-45ec-8e17-deab1f90d7c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b31412-8c8f-44f1-a883-141cef3f34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Duration" ma:index="19" nillable="true" ma:displayName="Duration" ma:internalName="Duration">
      <xsd:simpleType>
        <xsd:restriction base="dms:Text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c4206cbd-ed67-49c0-b8a0-af32ee4f26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6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2b31412-8c8f-44f1-a883-141cef3f34cc">
      <Terms xmlns="http://schemas.microsoft.com/office/infopath/2007/PartnerControls"/>
    </lcf76f155ced4ddcb4097134ff3c332f>
    <TaxCatchAll xmlns="92e4be8c-5aca-45ec-8e17-deab1f90d7c8" xsi:nil="true"/>
    <Duration xmlns="92b31412-8c8f-44f1-a883-141cef3f34cc" xsi:nil="true"/>
  </documentManagement>
</p:properties>
</file>

<file path=customXml/itemProps1.xml><?xml version="1.0" encoding="utf-8"?>
<ds:datastoreItem xmlns:ds="http://schemas.openxmlformats.org/officeDocument/2006/customXml" ds:itemID="{86083AD5-85A6-4CE4-848B-798DECFD8C24}"/>
</file>

<file path=customXml/itemProps2.xml><?xml version="1.0" encoding="utf-8"?>
<ds:datastoreItem xmlns:ds="http://schemas.openxmlformats.org/officeDocument/2006/customXml" ds:itemID="{63BB514B-6CE7-404F-B596-C41C48FEF040}"/>
</file>

<file path=customXml/itemProps3.xml><?xml version="1.0" encoding="utf-8"?>
<ds:datastoreItem xmlns:ds="http://schemas.openxmlformats.org/officeDocument/2006/customXml" ds:itemID="{6610C98E-84B8-437A-9B25-AB504D327824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15358</TotalTime>
  <Words>525</Words>
  <Application>Microsoft Macintosh PowerPoint</Application>
  <PresentationFormat>Widescreen</PresentationFormat>
  <Paragraphs>98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Courier New</vt:lpstr>
      <vt:lpstr>Open Sans</vt:lpstr>
      <vt:lpstr>Open Sans Semibold</vt:lpstr>
      <vt:lpstr>Roboto Slab</vt:lpstr>
      <vt:lpstr>InfoSec Institute</vt:lpstr>
      <vt:lpstr>JNCIS-ENT</vt:lpstr>
      <vt:lpstr>Configuring IS-IS</vt:lpstr>
      <vt:lpstr>Configuration Requirements</vt:lpstr>
      <vt:lpstr>1. Loopback ISO NET Address</vt:lpstr>
      <vt:lpstr>2. ISO Family on Logical Interfaces </vt:lpstr>
      <vt:lpstr>3. IS-IS protocol configuration </vt:lpstr>
      <vt:lpstr>4. SRX Forwarding Mode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Waller</dc:creator>
  <cp:lastModifiedBy>Ben Jacobson</cp:lastModifiedBy>
  <cp:revision>125</cp:revision>
  <dcterms:created xsi:type="dcterms:W3CDTF">2019-02-27T16:42:59Z</dcterms:created>
  <dcterms:modified xsi:type="dcterms:W3CDTF">2023-06-25T17:02:11Z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0x010100AF5EC4FAED17FD4FA002B715A7CB3129</vt:lpwstr>
  </property>
</Properties>
</file>

<file path=docProps/thumbnail.jpeg>
</file>